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54" r:id="rId4"/>
    <p:sldId id="387" r:id="rId5"/>
    <p:sldId id="355" r:id="rId6"/>
    <p:sldId id="389" r:id="rId7"/>
    <p:sldId id="388" r:id="rId8"/>
    <p:sldId id="294" r:id="rId9"/>
    <p:sldId id="342" r:id="rId10"/>
    <p:sldId id="390" r:id="rId11"/>
    <p:sldId id="391" r:id="rId12"/>
    <p:sldId id="392" r:id="rId13"/>
    <p:sldId id="393" r:id="rId14"/>
    <p:sldId id="359" r:id="rId15"/>
    <p:sldId id="394" r:id="rId16"/>
    <p:sldId id="395" r:id="rId17"/>
    <p:sldId id="405" r:id="rId18"/>
    <p:sldId id="396" r:id="rId19"/>
    <p:sldId id="397" r:id="rId20"/>
    <p:sldId id="400" r:id="rId21"/>
    <p:sldId id="406" r:id="rId22"/>
    <p:sldId id="402" r:id="rId23"/>
    <p:sldId id="401" r:id="rId24"/>
    <p:sldId id="403" r:id="rId25"/>
    <p:sldId id="376" r:id="rId26"/>
    <p:sldId id="377" r:id="rId27"/>
    <p:sldId id="378" r:id="rId28"/>
    <p:sldId id="34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1BB3FF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61" autoAdjust="0"/>
    <p:restoredTop sz="77671" autoAdjust="0"/>
  </p:normalViewPr>
  <p:slideViewPr>
    <p:cSldViewPr snapToGrid="0">
      <p:cViewPr varScale="1">
        <p:scale>
          <a:sx n="81" d="100"/>
          <a:sy n="81" d="100"/>
        </p:scale>
        <p:origin x="192" y="528"/>
      </p:cViewPr>
      <p:guideLst/>
    </p:cSldViewPr>
  </p:slideViewPr>
  <p:outlineViewPr>
    <p:cViewPr>
      <p:scale>
        <a:sx n="33" d="100"/>
        <a:sy n="33" d="100"/>
      </p:scale>
      <p:origin x="0" y="-248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9224-208C-4A77-8DA3-E16D67A16ED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D1EAA-F5D4-4105-B1DA-C2C742AE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大家好，今天我分享的论文是</a:t>
            </a:r>
            <a:r>
              <a:rPr lang="en-US" altLang="zh-CN" dirty="0"/>
              <a:t>Non-Transferable Anonymous Tokens by Secret Binding</a:t>
            </a:r>
            <a:r>
              <a:rPr lang="zh-CN" altLang="en-US" dirty="0"/>
              <a:t>。 他是利用将密钥绑定的方法构造了一种不可转让的匿名令牌。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6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C767-E74D-DC88-75AB-49A295BB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2AA62-4D75-E354-4CE8-D244448D5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E8F2F3-EBAB-D3FA-07C3-09E75696E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91624-DB95-E8C7-5C18-B26C49496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1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5E95D-6B54-DDB8-5808-D240D6A3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C69CAD-2E5D-1935-C36A-26D624732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6509D1-2E60-E2AE-9E6B-6BFC0E432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420BD-D214-D896-3C78-D4EFCD0D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7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82F56-5089-5352-22D6-90A38E1BC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B6C460-94B1-1F0F-35B7-73184079C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39054E-8C4E-7C1A-0819-C7DF56D15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A8BFDC-3B6C-E1E2-B827-0033E3883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0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2C82-FCA5-3712-41AF-13C201FB1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0606B8-AAFE-125E-65EE-3810B82BA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F36E56-0738-3F1D-4CB4-5CC65034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B1F39-9A04-55E3-5900-5AD37D18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16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F0FA-8707-2FBE-F620-A4320FDD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A56BC6-DC90-33B0-61D0-AFE273AE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A9D91C-16A7-F207-2B7A-F2D3616B2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D749E-54D6-FAA5-AE7F-86AC0E1E0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61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75BD3-4AC6-F0FD-9EFA-02B5A89B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92565-5877-B68F-5103-13E692CA1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0D7306-E0A3-84D8-FC83-C29D24697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9EBC15-7CF5-DB9A-74FD-0BC352B5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874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E780B-3AAB-01DA-57E5-BD9F0AB7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9606C5-BD11-7EAF-9DB2-526AE6FD1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4493FC-81F3-2338-95E7-5028ABEFF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4D4B1-2F6C-6958-6E46-724B7F09C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3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69DE-E6F6-4399-FD3D-A9215059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126485-571A-5277-B498-D5EDDB72D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E6ADE0-6DBD-9F91-8E4A-EBC8F5AC1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D8688D-2D87-171F-717B-612EDD878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819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2DF2-8C0A-708C-7E59-CBD31E15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909818-5AEF-66EC-2CE2-4A7C4EA09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7550DA-5ACC-A79A-FEC2-E4CD04CCC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12FCEC-E50E-9D09-A1FE-17827DB67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9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一次匿名令牌是匿名凭证的优化轻量级版本，与匿名凭据不同，一次性令牌不会嵌入有意义的数据。所以如果没有信任建立，它们就无法向客户签发出，特别是当它们用于访问控制时。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比如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被引入作为人类证明，解决它们被认为是一个信任信号。但是要求解决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对诚实用户的成本很高。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zh-CN" altLang="en-US" dirty="0"/>
              <a:t>由于令牌的可迁移意味着将已建立的信任与它们一起转移，如果不防止匿名令牌的可转移，用户隐私的需求可以很容易地被滥用。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3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D674C-F81A-67CF-A405-FA28DD0D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F36E8B-0ADD-4DC1-16FC-E24F13339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38E480-3323-F25A-B15E-828DD1B04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一次匿名令牌是匿名凭证的优化轻量级版本，与匿名凭据不同，一次性令牌不会嵌入有意义的数据。所以如果没有信任建立，它们就无法向客户签发出，特别是当它们用于访问控制时。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比如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被引入作为人类证明，解决它们被认为是一个信任信号。但是要求解决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CAPTCHA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对诚实用户的成本很高。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zh-CN" altLang="en-US" dirty="0"/>
              <a:t>由于令牌的可迁移意味着将已建立的信任与它们一起转移，如果不防止匿名令牌的可转移，用户隐私的需求可以很容易地被滥用。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0B2795-074B-9632-1E4F-665F9D11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8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1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2D3B-8930-FD0F-2F21-B9CD7D25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74C768-9E0B-1EA5-BC0B-E4AFC2AB6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2C896E-99C2-901E-451B-B596E387F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A1DC11-EB0E-62A1-1452-226541E6A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3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328BD-FABF-EAB2-DF91-55D6A1CB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96C285-3299-237A-B0E2-2FFA4D31B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C61480-CBE4-69D2-A27C-E17BD689B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B293F-D547-CB9C-0B63-E343D419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6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7139-DB3A-AC94-EF2B-B108015F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1ED881-5483-4C77-24C2-F3FEF91FE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1B2173-46AB-8AC8-56AB-FCFAFE6B7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A80EE6-4540-B6B5-ECC5-E99825DB4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2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AA2C-F44F-5AB7-6EA5-49D360CA2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7A2F9-BB7F-F56D-5A3F-8D76069D0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5AB0FA-D97A-DC27-5B35-AB2C73248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客户希望向验证者出示一种 </a:t>
            </a:r>
            <a:r>
              <a:rPr kumimoji="1" lang="en-US" altLang="zh-CN" dirty="0"/>
              <a:t>"</a:t>
            </a:r>
            <a:r>
              <a:rPr kumimoji="1" lang="zh-CN" altLang="en-US" dirty="0"/>
              <a:t>证明</a:t>
            </a:r>
            <a:r>
              <a:rPr kumimoji="1" lang="en-US" altLang="zh-CN" dirty="0"/>
              <a:t>"</a:t>
            </a:r>
            <a:r>
              <a:rPr kumimoji="1" lang="zh-CN" altLang="en-US" dirty="0"/>
              <a:t>，以证明他们拥有一组属性。</a:t>
            </a:r>
            <a:endParaRPr kumimoji="1" lang="en-US" altLang="zh-CN" dirty="0"/>
          </a:p>
          <a:p>
            <a:r>
              <a:rPr kumimoji="1" lang="zh-CN" altLang="en-US" dirty="0"/>
              <a:t>匿名性的意义在于，除了经过验证的谓词外，不会透露更多的属性信息，也不会提供发布和显示会话之间的可链接信息。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7590AD-D256-3452-0592-149175853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5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9B249-B5FE-4220-8C5D-F05258F09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9A2E0E-0760-45B7-8741-2B5D6C64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2674C-F003-41E6-86CB-E1F4C785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04D44-3484-469F-A3FA-DD63FCE8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BD9A7-F165-44FF-82BB-F650E6E2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0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B3F4-D01A-414E-9CE8-184078E8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52A7F6-5B3F-4348-8E49-59B1C0D27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31B38-037E-4693-BA81-D406726B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96DE6-67D3-4FDA-AA04-2C64D8E4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14C29-8CC4-41BD-A730-22B0FBF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3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FE0164-63A5-432C-B42E-30D432091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DA7F04-A628-49DF-8FAB-37F51C3E1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ECB7A-71CC-4C64-8B3A-F656DCE7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E7C6B-B419-4177-94C5-7463E1DB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1D7D4-9171-4CB3-91DF-3653F5F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0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6474E-CC88-4E91-A1E6-C153A8BC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47F71-317B-4F26-B19C-88BAF747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BC5AB-43E7-4DAB-8DF3-4F402282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CD6CD-8DB9-4F0D-B2C4-2617D3DB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9BE2B-45BA-4D7C-B180-C10A293B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1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763A4-27D2-4B12-9592-037D0ABD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99CAE-40AB-46BF-B5DD-4E2B6878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D3025-1799-45F5-BF87-07E117E3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5A58A-B6C3-4644-9895-B829BBF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C621C-490F-47A4-9D1B-2250A815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3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960BA-1865-4F57-9B34-D707E754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1FE5D-A9EC-47E3-948B-EB460F4D7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6C81B-1672-4EC3-A626-F053B02B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06CA0D-BEE5-4A89-B3C1-1603AA99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02042F-404F-4C3C-AE31-F0D190EE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14B17-8E72-4620-892F-DB9D5D43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A7240-F923-4474-BECE-1B372663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BDE42-A8C3-4A9C-8B50-32A51B9D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428AA5-3219-4BAD-92A2-EE7C4D545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30AD0-901E-49F4-BD78-EBCC372A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C4CC-A7D2-4925-98A1-2DC2F9539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41AA71-8DCB-4FC2-B224-478B3855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76163E-3A6F-4B8F-8AC1-3F7E79FA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8B640C-2EFB-4AAA-899A-33D1ABD2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7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47652-A0E4-4B5D-AAAF-EC15F6C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6B81EE-7AFE-4EAE-9E63-286BCDCC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1414F5-6B8E-493B-89F5-51E09399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CBCFB1-E417-4536-9F07-932B7F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66130C-866B-43A4-AD99-2D5A32D9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290CF9-3FFB-4EDD-A49C-6BE7CD1A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CF9F9-6662-428F-8DE2-2CBB2EC9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3991C-7657-4451-B848-DA382364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D4719-63F1-4A96-ABC9-F5C2D4A7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E62C6-B4DB-489E-8A59-440E5F5A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7C0DE-7412-46EA-AB6E-F36BB3EC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395D24-BFCA-4682-A559-7FF1113F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30B495-647B-418C-B982-FD521709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704C8-31D9-4F4F-8EF9-0B396C6B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1C1EE-1DC4-4BBC-B82A-F3F3ED686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E3ADDA-0F1E-41ED-8803-EE035DF34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B28452-109E-48CF-A221-DD5342AE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EBA4BD-4851-4E15-A7C4-14B71477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A0BC1-38D6-4DDB-99BC-C87A9EFF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1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3136A0-E41A-4EFA-AC14-A306A779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0CCD3-C572-4F5E-9380-53EC77C6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A021E-82FE-4338-8013-7535AD5B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2F09-BD21-4361-B330-F65531FF0FE5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D3CF5-46DC-4328-8EAA-2100AA86A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F4ED5-6623-48F8-BC5B-60969D1D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9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0213912-AF94-474D-AA38-651E94771D93}"/>
              </a:ext>
            </a:extLst>
          </p:cNvPr>
          <p:cNvSpPr txBox="1"/>
          <p:nvPr/>
        </p:nvSpPr>
        <p:spPr>
          <a:xfrm>
            <a:off x="9428085" y="5823752"/>
            <a:ext cx="2135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沈静远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2025.01.10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BDEB4F-DAE6-CC63-475F-282C7A6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5" y="514051"/>
            <a:ext cx="11343410" cy="45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C1C1-C111-C1BA-22E6-09632CD6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9D9928F-C717-E9A0-7711-BEFE45B19E07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Blind Signature - One-More Unforgeability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1BDB95-6226-DFAC-C044-DD9AC9E7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5" y="849968"/>
            <a:ext cx="9718930" cy="3754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793917-8AA0-69CC-4DD0-65063B559DAA}"/>
              </a:ext>
            </a:extLst>
          </p:cNvPr>
          <p:cNvSpPr txBox="1"/>
          <p:nvPr/>
        </p:nvSpPr>
        <p:spPr>
          <a:xfrm>
            <a:off x="675344" y="5893602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• </a:t>
            </a:r>
            <a:r>
              <a:rPr kumimoji="1" lang="en-US" altLang="zh-CN" sz="2400" b="1" dirty="0"/>
              <a:t>Goal</a:t>
            </a:r>
            <a:r>
              <a:rPr kumimoji="1" lang="en-US" altLang="zh-CN" sz="2400" dirty="0"/>
              <a:t> :Forge an extra signature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962D8A-FEE9-5A82-0A5B-48DBFC973D0C}"/>
                  </a:ext>
                </a:extLst>
              </p:cNvPr>
              <p:cNvSpPr txBox="1"/>
              <p:nvPr/>
            </p:nvSpPr>
            <p:spPr>
              <a:xfrm>
                <a:off x="4291838" y="5093809"/>
                <a:ext cx="4862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 …, </m:t>
                      </m:r>
                      <m:r>
                        <a:rPr kumimoji="1" lang="en-US" altLang="zh-CN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ℓ+</m:t>
                          </m:r>
                          <m:r>
                            <a:rPr kumimoji="1"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962D8A-FEE9-5A82-0A5B-48DBFC97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38" y="5093809"/>
                <a:ext cx="4862165" cy="584775"/>
              </a:xfrm>
              <a:prstGeom prst="rect">
                <a:avLst/>
              </a:prstGeom>
              <a:blipFill>
                <a:blip r:embed="rId4"/>
                <a:stretch>
                  <a:fillRect l="-260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949F099A-1A44-5259-6051-EE06EAA34B41}"/>
              </a:ext>
            </a:extLst>
          </p:cNvPr>
          <p:cNvSpPr/>
          <p:nvPr/>
        </p:nvSpPr>
        <p:spPr>
          <a:xfrm>
            <a:off x="1436914" y="4947557"/>
            <a:ext cx="2318657" cy="669472"/>
          </a:xfrm>
          <a:prstGeom prst="rightArrow">
            <a:avLst/>
          </a:prstGeom>
          <a:solidFill>
            <a:srgbClr val="1BB3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8F96-6F7B-D91E-98B6-430B524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D5F2EA-3E70-C8DE-A100-27E68A38FF17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33894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Blind Signature – Motivation: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Ecash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[Chaum83]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6D4E80-A2C9-C985-1991-0B05ED36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92" y="835888"/>
            <a:ext cx="10094016" cy="34421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CADC58-AB6A-286E-6990-875D0F98C07E}"/>
              </a:ext>
            </a:extLst>
          </p:cNvPr>
          <p:cNvSpPr txBox="1"/>
          <p:nvPr/>
        </p:nvSpPr>
        <p:spPr>
          <a:xfrm>
            <a:off x="816429" y="4539343"/>
            <a:ext cx="92993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• Coins = Blind Signatures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• Only Bank can issue Coins to User (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Unforgeability</a:t>
            </a:r>
            <a:r>
              <a:rPr kumimoji="1" lang="en-US" altLang="zh-CN" sz="2400" dirty="0"/>
              <a:t>)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• Coins can not be linked to particular interaction by bank (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Blindness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193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9105-DD43-01F3-AA84-5FE9B9DB1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072754-8F0F-9DAF-682E-9FED9CED2E9A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Multi-Signature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FD5475-169A-F15E-0C17-8459B999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278"/>
            <a:ext cx="6237049" cy="4950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1B4CCE-A827-0639-D509-B21D9FE8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33"/>
          <a:stretch/>
        </p:blipFill>
        <p:spPr>
          <a:xfrm>
            <a:off x="6333157" y="2416628"/>
            <a:ext cx="5858843" cy="28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78B76-DC16-95A9-6007-23A48092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F3AE94-1C34-3394-6D71-C917E4038114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Blind Multi-signature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F6208-0BB0-B382-64BF-B75B66C8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33514"/>
            <a:ext cx="6095999" cy="253324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BA56EE6-0792-5506-51C7-C403C71E24D2}"/>
              </a:ext>
            </a:extLst>
          </p:cNvPr>
          <p:cNvGrpSpPr/>
          <p:nvPr/>
        </p:nvGrpSpPr>
        <p:grpSpPr>
          <a:xfrm>
            <a:off x="5902051" y="1178378"/>
            <a:ext cx="6289949" cy="4501243"/>
            <a:chOff x="6852557" y="688931"/>
            <a:chExt cx="4953000" cy="30131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3BD20C-C7AA-4153-7B17-0C2957EE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13"/>
            <a:stretch/>
          </p:blipFill>
          <p:spPr>
            <a:xfrm>
              <a:off x="6960831" y="688931"/>
              <a:ext cx="4800275" cy="24892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70F680-08E6-A1BE-793C-3EF2E77A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2557" y="3155950"/>
              <a:ext cx="49530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22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C864-A585-99F8-5B10-8945C43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90C7CE-76BC-16BD-86C0-B36D7DB0240E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483B3-3E01-5B77-8ACA-1C84E443C3D3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F7C5B7-BEA4-3E6D-04E0-EEDBA50576F6}"/>
              </a:ext>
            </a:extLst>
          </p:cNvPr>
          <p:cNvSpPr txBox="1"/>
          <p:nvPr/>
        </p:nvSpPr>
        <p:spPr>
          <a:xfrm>
            <a:off x="1722824" y="1151846"/>
            <a:ext cx="10123433" cy="316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BLS Blind </a:t>
            </a:r>
            <a:r>
              <a:rPr lang="en-US" altLang="zh-CN" sz="24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Multisignature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Blind BLS Signature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BLS-Based Blind </a:t>
            </a:r>
            <a:r>
              <a:rPr lang="en-US" altLang="zh-CN" sz="2400" dirty="0" err="1">
                <a:latin typeface="Arial" panose="020B0604020202020204" pitchFamily="34" charset="0"/>
                <a:sym typeface="Arial" panose="020B0604020202020204" pitchFamily="34" charset="0"/>
              </a:rPr>
              <a:t>Multisignature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A Pairing-Free Construction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Evaluation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B323C-6D57-11F4-6A1B-74E8BBAD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3" y="1557194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9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7CAC-A6F2-3C4B-7713-8863DFD3F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968C3AE-E19E-A027-32CB-1AD68C4D2217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Blind BLS Signature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FC7437-EF0C-10D2-8214-E6802A47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73" y="639944"/>
            <a:ext cx="8179254" cy="61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6EEC-83F3-C48F-CA86-7B392A38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EF3AE7-3F39-90EE-370E-976736A4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58"/>
          <a:stretch/>
        </p:blipFill>
        <p:spPr>
          <a:xfrm>
            <a:off x="6460822" y="331534"/>
            <a:ext cx="5623576" cy="440915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4F0BB32-2C32-7E34-5CFA-586D043D08CC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BLS-Based Blind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Multisignature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50ABC-4C76-878D-50E1-AE6728F7E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3" y="923213"/>
            <a:ext cx="5953067" cy="16129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7A661B2-4E84-8425-42C3-A78258767E49}"/>
              </a:ext>
            </a:extLst>
          </p:cNvPr>
          <p:cNvGrpSpPr/>
          <p:nvPr/>
        </p:nvGrpSpPr>
        <p:grpSpPr>
          <a:xfrm>
            <a:off x="142933" y="2770395"/>
            <a:ext cx="7025310" cy="3917043"/>
            <a:chOff x="554066" y="2768600"/>
            <a:chExt cx="5212445" cy="27178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19EEE5C-3E7D-27AA-9F69-4FCED06E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066" y="2768600"/>
              <a:ext cx="5130800" cy="1320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F2E348-F70E-F210-5035-890F576B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11" y="4089400"/>
              <a:ext cx="5016500" cy="13970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989041-E3A1-7FF5-5148-FF50D62DB517}"/>
              </a:ext>
            </a:extLst>
          </p:cNvPr>
          <p:cNvSpPr txBox="1"/>
          <p:nvPr/>
        </p:nvSpPr>
        <p:spPr>
          <a:xfrm>
            <a:off x="7485398" y="5215581"/>
            <a:ext cx="4232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•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Parallel</a:t>
            </a:r>
          </a:p>
          <a:p>
            <a:r>
              <a:rPr kumimoji="1" lang="en-US" altLang="zh-CN" sz="2400" b="1" dirty="0">
                <a:solidFill>
                  <a:srgbClr val="FF0000"/>
                </a:solidFill>
              </a:rPr>
              <a:t>• 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Multisignature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 aggregation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4686DC-6321-16A0-32DB-FD2924845020}"/>
                  </a:ext>
                </a:extLst>
              </p:cNvPr>
              <p:cNvSpPr txBox="1"/>
              <p:nvPr/>
            </p:nvSpPr>
            <p:spPr>
              <a:xfrm>
                <a:off x="7702620" y="6121357"/>
                <a:ext cx="38474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𝒂𝒑𝒌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4686DC-6321-16A0-32DB-FD2924845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620" y="6121357"/>
                <a:ext cx="384740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66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BAFE-8B22-E714-4261-05852E37B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B688709-DEED-7F51-F587-EF2B4C40CA83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3237B-6CA6-E048-1859-829E3714F177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B9410A-2A21-4FC4-63F7-BCECC249385B}"/>
              </a:ext>
            </a:extLst>
          </p:cNvPr>
          <p:cNvSpPr txBox="1"/>
          <p:nvPr/>
        </p:nvSpPr>
        <p:spPr>
          <a:xfrm>
            <a:off x="1722824" y="1151846"/>
            <a:ext cx="10123433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BLS Blind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Multisignature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 Pairing-Free Construction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A Modular Treatment of Blind Signatures from Identification Schemes (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From Linear ID to Blind Signatures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Snowblind: A Threshold Blind Signature in Pairing-Free Groups (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Construction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A Pairing-Free BMS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Performance of NTAT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A68F0-C2CE-D6E8-C1B2-DAB7BB54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3" y="1973866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4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AD5F-7183-C999-C1D2-F53C741C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4E1690-1078-2E9E-6EBE-01CB61157789}"/>
              </a:ext>
            </a:extLst>
          </p:cNvPr>
          <p:cNvSpPr/>
          <p:nvPr/>
        </p:nvSpPr>
        <p:spPr>
          <a:xfrm>
            <a:off x="996041" y="2057399"/>
            <a:ext cx="10662559" cy="13716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8E994FD-4CA0-7FD9-E7A9-95B6369BA13E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Pairing-Free Construction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48DB8D-712A-D03F-1165-3C8B8F77F497}"/>
              </a:ext>
            </a:extLst>
          </p:cNvPr>
          <p:cNvSpPr txBox="1"/>
          <p:nvPr/>
        </p:nvSpPr>
        <p:spPr>
          <a:xfrm>
            <a:off x="1567544" y="2239245"/>
            <a:ext cx="401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effectLst/>
                <a:latin typeface="+mn-ea"/>
              </a:rPr>
              <a:t>A Modular Treatment of Blind Signatures from Identification Schemes [EUROCRYPT 2019]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F95176-A8C5-1CB8-BAEA-F1275C8FD616}"/>
              </a:ext>
            </a:extLst>
          </p:cNvPr>
          <p:cNvGrpSpPr/>
          <p:nvPr/>
        </p:nvGrpSpPr>
        <p:grpSpPr>
          <a:xfrm>
            <a:off x="1804307" y="4588330"/>
            <a:ext cx="9854293" cy="702128"/>
            <a:chOff x="1918607" y="4620987"/>
            <a:chExt cx="9854293" cy="702128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17632259-3D71-C140-AA6E-576DBE5A59FA}"/>
                </a:ext>
              </a:extLst>
            </p:cNvPr>
            <p:cNvSpPr/>
            <p:nvPr/>
          </p:nvSpPr>
          <p:spPr>
            <a:xfrm>
              <a:off x="1918607" y="4620987"/>
              <a:ext cx="9299122" cy="7021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22EDBF-3C65-B78C-DF36-52033C2895C3}"/>
                </a:ext>
              </a:extLst>
            </p:cNvPr>
            <p:cNvSpPr txBox="1"/>
            <p:nvPr/>
          </p:nvSpPr>
          <p:spPr>
            <a:xfrm>
              <a:off x="1918607" y="4768998"/>
              <a:ext cx="985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Snowblind: A Threshold Blind Signature in Pairing-Free Groups [CRYPTO 2023]</a:t>
              </a:r>
              <a:endParaRPr kumimoji="1" lang="zh-CN" altLang="en-US" sz="2000" b="1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4B4AE9-025D-6EA2-42C2-6A2F7EEEA20E}"/>
              </a:ext>
            </a:extLst>
          </p:cNvPr>
          <p:cNvSpPr txBox="1"/>
          <p:nvPr/>
        </p:nvSpPr>
        <p:spPr>
          <a:xfrm>
            <a:off x="5934063" y="2516242"/>
            <a:ext cx="55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ID Scheme to Blind Signature Scheme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A3B0577-F695-ABB0-21BC-45684314D4BD}"/>
              </a:ext>
            </a:extLst>
          </p:cNvPr>
          <p:cNvSpPr/>
          <p:nvPr/>
        </p:nvSpPr>
        <p:spPr>
          <a:xfrm flipV="1">
            <a:off x="5328558" y="2608576"/>
            <a:ext cx="511628" cy="27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962BF194-B2D8-43F0-7DFD-84D3CBCE6704}"/>
              </a:ext>
            </a:extLst>
          </p:cNvPr>
          <p:cNvSpPr/>
          <p:nvPr/>
        </p:nvSpPr>
        <p:spPr>
          <a:xfrm>
            <a:off x="5519058" y="3529084"/>
            <a:ext cx="1147081" cy="95809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79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D8AE-D76F-D0AA-2012-CE6D7DB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3E5C4-CB4B-D3FB-7DF1-5000ED41F7CD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Modular Treatment of Blind Signatures from Identification Schemes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FCBAC1-B6CE-5CA3-F373-2BE683320FC2}"/>
              </a:ext>
            </a:extLst>
          </p:cNvPr>
          <p:cNvSpPr txBox="1"/>
          <p:nvPr/>
        </p:nvSpPr>
        <p:spPr>
          <a:xfrm>
            <a:off x="423332" y="614649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• From Linear ID to Blind Signatures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08E97B-D54E-2154-D50C-3B552A00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4"/>
          <a:stretch/>
        </p:blipFill>
        <p:spPr>
          <a:xfrm>
            <a:off x="1736997" y="1201995"/>
            <a:ext cx="8718003" cy="21387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E59FC2-A109-54D7-CC66-2C2D72F3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91" y="3534174"/>
            <a:ext cx="10493613" cy="25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217670-12EF-090B-3D5E-AA3581B0EC6D}"/>
                  </a:ext>
                </a:extLst>
              </p:cNvPr>
              <p:cNvSpPr txBox="1"/>
              <p:nvPr/>
            </p:nvSpPr>
            <p:spPr>
              <a:xfrm>
                <a:off x="7993320" y="6204524"/>
                <a:ext cx="23262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kumimoji="1"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kumimoji="1"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′</m:t>
                          </m:r>
                        </m:sup>
                      </m:sSup>
                      <m:r>
                        <a:rPr kumimoji="1"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217670-12EF-090B-3D5E-AA3581B0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320" y="6204524"/>
                <a:ext cx="2326214" cy="461665"/>
              </a:xfrm>
              <a:prstGeom prst="rect">
                <a:avLst/>
              </a:prstGeom>
              <a:blipFill>
                <a:blip r:embed="rId5"/>
                <a:stretch>
                  <a:fillRect t="-5263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58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A0CDE-C795-49B6-A3FC-FA9FD9957AA8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B5935D-5CF7-4679-A563-2F018430BCFF}"/>
              </a:ext>
            </a:extLst>
          </p:cNvPr>
          <p:cNvSpPr/>
          <p:nvPr/>
        </p:nvSpPr>
        <p:spPr>
          <a:xfrm>
            <a:off x="9084694" y="4293110"/>
            <a:ext cx="401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preserving  blindness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FF86B4-0D16-4A67-D4D2-DD5E9D69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7" y="853086"/>
            <a:ext cx="8927907" cy="56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9E92-39A5-1F72-A366-31DA337F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EB07-FA2D-BF56-2BA2-D1672E34CBFD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Modular Treatment of Blind Signatures from Identification Schemes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264E7-4538-305F-52AF-F48F70C8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91" y="688931"/>
            <a:ext cx="7672617" cy="291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796FCA-75D4-6B29-F9E4-A8BA0D12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892" y="3603581"/>
            <a:ext cx="7628832" cy="32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49B61-FEAB-BDF5-983D-DFAB5F26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7BD2C-B2B1-2CDA-63DF-0897B672F932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Snowblind: A Threshold Blind Signature in Pairing-Free Groups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C57502-4F0E-2173-F8F4-9F37EEAA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5" y="593680"/>
            <a:ext cx="8095902" cy="62643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ED911C-E2B9-F67E-F8E3-C2AA7C558550}"/>
              </a:ext>
            </a:extLst>
          </p:cNvPr>
          <p:cNvSpPr txBox="1"/>
          <p:nvPr/>
        </p:nvSpPr>
        <p:spPr>
          <a:xfrm>
            <a:off x="8392117" y="4494727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base (non-blind) signature scheme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84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55D69-0A77-46D5-A938-92B8A99D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D1969-9DD7-5024-A063-8E7B11CAF4AD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Constructing a Multi-Identification Scheme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14A5F5-63D7-EA90-7A35-46092CCD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6" r="6295" b="8578"/>
          <a:stretch/>
        </p:blipFill>
        <p:spPr>
          <a:xfrm>
            <a:off x="0" y="688930"/>
            <a:ext cx="7655503" cy="619019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BA1F178-EB91-66B1-29A6-A4F9F1031B22}"/>
              </a:ext>
            </a:extLst>
          </p:cNvPr>
          <p:cNvGrpSpPr/>
          <p:nvPr/>
        </p:nvGrpSpPr>
        <p:grpSpPr>
          <a:xfrm>
            <a:off x="7655503" y="1666824"/>
            <a:ext cx="4536497" cy="3185684"/>
            <a:chOff x="0" y="1619250"/>
            <a:chExt cx="4536497" cy="31856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5EEB37-63F6-D054-F05B-E28D0006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1018"/>
            <a:stretch/>
          </p:blipFill>
          <p:spPr>
            <a:xfrm>
              <a:off x="1227666" y="1619250"/>
              <a:ext cx="1778000" cy="228388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7F9890-A602-A426-EBBE-0D5CBB4B3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982"/>
            <a:stretch/>
          </p:blipFill>
          <p:spPr>
            <a:xfrm>
              <a:off x="0" y="2426857"/>
              <a:ext cx="4536497" cy="237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23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63EF-AA49-368C-D6A3-80D7E8331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66E34C-10F2-1042-8B94-4534F9E9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90" y="527670"/>
            <a:ext cx="3493177" cy="63560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58CA79-7E90-1A0E-E13F-BEE494940062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Snowblind: A Threshold Blind Signature in Pairing-Free Groups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5DD6F9-B18D-266C-056C-747AC38C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3" y="899949"/>
            <a:ext cx="8144934" cy="55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0FB8-0CE2-6C82-EE5D-835944E2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02FD0C-0B64-AA6A-77C3-2B34744A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83576"/>
            <a:ext cx="4436533" cy="4838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E1120A-4083-2708-FF5B-AD14B874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80"/>
          <a:stretch/>
        </p:blipFill>
        <p:spPr>
          <a:xfrm>
            <a:off x="4314370" y="87863"/>
            <a:ext cx="7877630" cy="67786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9CD480-FB08-329A-B6D4-E31F9823CAD3}"/>
              </a:ext>
            </a:extLst>
          </p:cNvPr>
          <p:cNvSpPr txBox="1">
            <a:spLocks/>
          </p:cNvSpPr>
          <p:nvPr/>
        </p:nvSpPr>
        <p:spPr>
          <a:xfrm>
            <a:off x="-1" y="14017"/>
            <a:ext cx="12442371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Pairing-Free BMS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51F33F-6B9F-571C-0CAD-0C6F06760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8788"/>
            <a:ext cx="1084920" cy="6147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ED2B2A-6D5A-C6D0-7073-D347BE17F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255" y="977774"/>
            <a:ext cx="210284" cy="4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7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76F7-7C86-FCE1-DDFA-975821C6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6F400C-83A5-4F75-3428-4F5CFFF6B989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C492C-BFD8-5324-5C90-7F0AC07E94ED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74CC2-E9E0-E2B6-204D-148BEE2F8CF5}"/>
              </a:ext>
            </a:extLst>
          </p:cNvPr>
          <p:cNvSpPr txBox="1"/>
          <p:nvPr/>
        </p:nvSpPr>
        <p:spPr>
          <a:xfrm>
            <a:off x="1722824" y="1151846"/>
            <a:ext cx="10123433" cy="18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Preliminaries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BLS Blind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Multisignature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A Pairing-Free Construction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Evaluation</a:t>
            </a:r>
            <a:endParaRPr lang="zh-CN" altLang="en-US" sz="2400" dirty="0">
              <a:solidFill>
                <a:srgbClr val="CC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96D18-2DF1-A281-EEB9-C477520D4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2" y="2411748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3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8A1FA-A439-B084-8613-FCF32653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EE8B4FF-03A8-9D23-665E-827923B293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C3D7C2-C43D-26CE-0BB1-339F2D39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31760"/>
            <a:ext cx="6223000" cy="1803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BBBBF1-01CE-DB42-E652-E615E211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903"/>
            <a:ext cx="6464300" cy="2844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03A9C5-C8EA-CD2C-4FA3-109697901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53" y="1102180"/>
            <a:ext cx="5022494" cy="50092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359C1C-1E7C-BF70-4F8A-72BB9F435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6111422"/>
            <a:ext cx="6426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66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E3BFB-5EF5-AAD2-14A1-F7B5EAE4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E897E4-E7EB-99A6-399D-34B1E0B1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" y="486228"/>
            <a:ext cx="6502400" cy="200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001233-C345-B6C8-40D9-D4EA2A1A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9" b="18699"/>
          <a:stretch/>
        </p:blipFill>
        <p:spPr>
          <a:xfrm>
            <a:off x="253094" y="2474686"/>
            <a:ext cx="6464300" cy="38390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2807BD-6B6D-9628-316A-041CCB059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028" y="1627415"/>
            <a:ext cx="6078279" cy="422002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B22D728-069A-A096-38BA-B2D40F5475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D00097-610A-960B-11A1-F14AFEC3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07"/>
          <a:stretch/>
        </p:blipFill>
        <p:spPr>
          <a:xfrm>
            <a:off x="234044" y="6295572"/>
            <a:ext cx="6464300" cy="5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58AE2E-A78A-4588-A157-C571D2424142}"/>
              </a:ext>
            </a:extLst>
          </p:cNvPr>
          <p:cNvSpPr txBox="1"/>
          <p:nvPr/>
        </p:nvSpPr>
        <p:spPr>
          <a:xfrm>
            <a:off x="3567953" y="2505670"/>
            <a:ext cx="505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YOU!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FC0532-5FF6-4351-B356-1AB1A338F3C7}"/>
              </a:ext>
            </a:extLst>
          </p:cNvPr>
          <p:cNvSpPr txBox="1"/>
          <p:nvPr/>
        </p:nvSpPr>
        <p:spPr>
          <a:xfrm>
            <a:off x="3121891" y="3462147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633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B4C3-0293-645B-77CE-CE06633A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54C641B-6926-0A8C-8D1D-3AF1B4A733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2C99D-ED4E-77E7-7166-78E5189484AA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5CD102-AD45-0401-6F06-4364C17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9395"/>
            <a:ext cx="6570197" cy="3457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8D148E-5A7C-1A8C-EAD2-C4913607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6" y="4508684"/>
            <a:ext cx="6337374" cy="1948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9784DD-7AA7-E453-A050-C6F0BB9AF0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76"/>
          <a:stretch/>
        </p:blipFill>
        <p:spPr>
          <a:xfrm>
            <a:off x="6427020" y="1741715"/>
            <a:ext cx="5764980" cy="35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0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0101-A75A-7C6B-76D2-8E22210E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36139D-0EDC-8F3E-6F36-69A12BF4AD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E2DB92-86D5-1AFB-F3FC-3C942890240D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E2DD3D-DCC4-B5A6-5E58-CA8449A9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51501"/>
            <a:ext cx="6203081" cy="38679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25D7F9-5D98-EF29-B03C-7A964521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80" y="1851501"/>
            <a:ext cx="5914194" cy="32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7E639-1082-C146-251C-1F0C71E4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0752571-8732-8BD3-486E-C591FA1FA5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7808D-CCAE-D2DC-2929-0DE10DD969D2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28001D-78B9-46B1-E45A-86525587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58" y="849900"/>
            <a:ext cx="6967982" cy="5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98D49-14A9-C8E3-6C2B-927DF3208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AB22BC-FE9A-8B38-EE5C-8105140F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77" y="333928"/>
            <a:ext cx="7346032" cy="336693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F22BABB-C0E0-4B19-5025-2A2220A69B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465D0-ECE9-76FB-C790-F95E22FF37FC}"/>
              </a:ext>
            </a:extLst>
          </p:cNvPr>
          <p:cNvSpPr txBox="1"/>
          <p:nvPr/>
        </p:nvSpPr>
        <p:spPr>
          <a:xfrm>
            <a:off x="5654385" y="6028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522069B-53DB-1092-AD79-40CE95D8F26E}"/>
              </a:ext>
            </a:extLst>
          </p:cNvPr>
          <p:cNvSpPr/>
          <p:nvPr/>
        </p:nvSpPr>
        <p:spPr>
          <a:xfrm>
            <a:off x="1883950" y="3959402"/>
            <a:ext cx="8650383" cy="1064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6EE32A-0F3F-4A03-A283-2B951C0BB408}"/>
              </a:ext>
            </a:extLst>
          </p:cNvPr>
          <p:cNvSpPr txBox="1"/>
          <p:nvPr/>
        </p:nvSpPr>
        <p:spPr>
          <a:xfrm>
            <a:off x="1980784" y="4040348"/>
            <a:ext cx="373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n-ea"/>
              </a:rPr>
              <a:t>A Modular Treatment of Blind Signatures from Identification Schemes [EUROCRYPT 2019]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BA11D2-EDA9-6A94-4F1F-3F32830D0571}"/>
              </a:ext>
            </a:extLst>
          </p:cNvPr>
          <p:cNvGrpSpPr/>
          <p:nvPr/>
        </p:nvGrpSpPr>
        <p:grpSpPr>
          <a:xfrm>
            <a:off x="1868001" y="5914778"/>
            <a:ext cx="9166823" cy="596251"/>
            <a:chOff x="2179047" y="4594250"/>
            <a:chExt cx="9854293" cy="702128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1AD91DBA-CFA3-C1A3-B919-0A8BE3D140A4}"/>
                </a:ext>
              </a:extLst>
            </p:cNvPr>
            <p:cNvSpPr/>
            <p:nvPr/>
          </p:nvSpPr>
          <p:spPr>
            <a:xfrm>
              <a:off x="2179047" y="4594250"/>
              <a:ext cx="9299122" cy="7021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33D1E5-537D-7252-92E4-FE990D87EA12}"/>
                </a:ext>
              </a:extLst>
            </p:cNvPr>
            <p:cNvSpPr txBox="1"/>
            <p:nvPr/>
          </p:nvSpPr>
          <p:spPr>
            <a:xfrm>
              <a:off x="2179047" y="4742261"/>
              <a:ext cx="9854293" cy="434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/>
                <a:t>Snowblind: A Threshold Blind Signature in Pairing-Free Groups [CRYPTO 2023]</a:t>
              </a:r>
              <a:endParaRPr kumimoji="1" lang="zh-CN" altLang="en-US" b="1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1957BC1-491D-4944-2993-CCBD412FC39A}"/>
              </a:ext>
            </a:extLst>
          </p:cNvPr>
          <p:cNvSpPr txBox="1"/>
          <p:nvPr/>
        </p:nvSpPr>
        <p:spPr>
          <a:xfrm>
            <a:off x="6171863" y="4180592"/>
            <a:ext cx="514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ID Scheme to Blind Signature Scheme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FDC8C51-9240-C890-3D30-9ED1D55AFEB8}"/>
              </a:ext>
            </a:extLst>
          </p:cNvPr>
          <p:cNvSpPr/>
          <p:nvPr/>
        </p:nvSpPr>
        <p:spPr>
          <a:xfrm flipV="1">
            <a:off x="5414633" y="4233148"/>
            <a:ext cx="605505" cy="316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加号 12">
            <a:extLst>
              <a:ext uri="{FF2B5EF4-FFF2-40B4-BE49-F238E27FC236}">
                <a16:creationId xmlns:a16="http://schemas.microsoft.com/office/drawing/2014/main" id="{B91567A3-7412-BF33-34C4-3138F66ECE40}"/>
              </a:ext>
            </a:extLst>
          </p:cNvPr>
          <p:cNvSpPr/>
          <p:nvPr/>
        </p:nvSpPr>
        <p:spPr>
          <a:xfrm>
            <a:off x="5412139" y="5077138"/>
            <a:ext cx="1067057" cy="81361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45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B9E24-2B8C-3731-D76C-CFB5E1F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049471-E69C-8CAD-A72E-74B291FFC8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E41CB-5357-72AE-0B89-6E2553420F74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C41447-2CB7-BDEC-66AD-39DFA452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23" y="814080"/>
            <a:ext cx="9091753" cy="57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Content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A0CDE-C795-49B6-A3FC-FA9FD9957AA8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982CC-1118-40B4-8361-863F172C657C}"/>
              </a:ext>
            </a:extLst>
          </p:cNvPr>
          <p:cNvSpPr txBox="1"/>
          <p:nvPr/>
        </p:nvSpPr>
        <p:spPr>
          <a:xfrm>
            <a:off x="1722824" y="1151846"/>
            <a:ext cx="10123433" cy="31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Preliminaries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Blind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Signature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Muti-Signature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Blind Multi-signature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BLS Blind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Multisignature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A Pairing-Free Construction</a:t>
            </a:r>
          </a:p>
          <a:p>
            <a:pPr marL="285750" indent="-285750">
              <a:lnSpc>
                <a:spcPct val="12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Evaluation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8C8BD-0C78-4EA2-816F-1A3D9F73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3" y="1099994"/>
            <a:ext cx="759727" cy="7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14017"/>
            <a:ext cx="9603874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Blind Signature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011BB2-CB7D-7E1A-BAAE-B8C490F8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571"/>
          <a:stretch/>
        </p:blipFill>
        <p:spPr>
          <a:xfrm>
            <a:off x="724330" y="710539"/>
            <a:ext cx="10743339" cy="32789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A8CAB5-DABA-9856-BCFD-559B98907CB0}"/>
              </a:ext>
            </a:extLst>
          </p:cNvPr>
          <p:cNvGrpSpPr/>
          <p:nvPr/>
        </p:nvGrpSpPr>
        <p:grpSpPr>
          <a:xfrm>
            <a:off x="1142840" y="4353533"/>
            <a:ext cx="10388949" cy="369332"/>
            <a:chOff x="1396772" y="4859231"/>
            <a:chExt cx="1038894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60DFAAB-BA5A-D9D3-5F8E-068E6EE10906}"/>
                    </a:ext>
                  </a:extLst>
                </p:cNvPr>
                <p:cNvSpPr txBox="1"/>
                <p:nvPr/>
              </p:nvSpPr>
              <p:spPr>
                <a:xfrm>
                  <a:off x="1396772" y="4859231"/>
                  <a:ext cx="25859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FF0000"/>
                      </a:solidFill>
                    </a:rPr>
                    <a:t>Blindness: S cant link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a14:m>
                  <a:endParaRPr kumimoji="1"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60DFAAB-BA5A-D9D3-5F8E-068E6EE10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772" y="4859231"/>
                  <a:ext cx="25859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951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5C3121-9615-8316-34E1-89FFEE20D903}"/>
                </a:ext>
              </a:extLst>
            </p:cNvPr>
            <p:cNvSpPr txBox="1"/>
            <p:nvPr/>
          </p:nvSpPr>
          <p:spPr>
            <a:xfrm>
              <a:off x="7741024" y="4859231"/>
              <a:ext cx="404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Unforgeability: U cant sign without S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92ED406-F525-5C24-7498-968231AA4FF9}"/>
              </a:ext>
            </a:extLst>
          </p:cNvPr>
          <p:cNvSpPr txBox="1"/>
          <p:nvPr/>
        </p:nvSpPr>
        <p:spPr>
          <a:xfrm>
            <a:off x="724330" y="5224131"/>
            <a:ext cx="744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• Issue Blind Signature to User via </a:t>
            </a:r>
            <a:r>
              <a:rPr kumimoji="1" lang="en-US" altLang="zh-CN" sz="2400" b="1" dirty="0"/>
              <a:t>Interactive Protocol</a:t>
            </a:r>
          </a:p>
          <a:p>
            <a:endParaRPr kumimoji="1" lang="en-US" altLang="zh-CN" sz="2400" b="1" dirty="0"/>
          </a:p>
          <a:p>
            <a:r>
              <a:rPr kumimoji="1" lang="en-US" altLang="zh-CN" sz="2400" dirty="0"/>
              <a:t>• Anyone can verify a signature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84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14696</TotalTime>
  <Words>1430</Words>
  <Application>Microsoft Macintosh PowerPoint</Application>
  <PresentationFormat>宽屏</PresentationFormat>
  <Paragraphs>136</Paragraphs>
  <Slides>28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dell-Yurin</dc:creator>
  <cp:lastModifiedBy>静远 沈</cp:lastModifiedBy>
  <cp:revision>1269</cp:revision>
  <dcterms:created xsi:type="dcterms:W3CDTF">2022-06-19T01:52:44Z</dcterms:created>
  <dcterms:modified xsi:type="dcterms:W3CDTF">2025-01-09T10:11:13Z</dcterms:modified>
</cp:coreProperties>
</file>